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4" r:id="rId2"/>
    <p:sldId id="274" r:id="rId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43" autoAdjust="0"/>
    <p:restoredTop sz="94660"/>
  </p:normalViewPr>
  <p:slideViewPr>
    <p:cSldViewPr snapToGrid="0">
      <p:cViewPr varScale="1">
        <p:scale>
          <a:sx n="76" d="100"/>
          <a:sy n="76" d="100"/>
        </p:scale>
        <p:origin x="54" y="354"/>
      </p:cViewPr>
      <p:guideLst/>
    </p:cSldViewPr>
  </p:slideViewPr>
  <p:notesTextViewPr>
    <p:cViewPr>
      <p:scale>
        <a:sx n="1" d="1"/>
        <a:sy n="1" d="1"/>
      </p:scale>
      <p:origin x="0" y="0"/>
    </p:cViewPr>
  </p:notesTextViewPr>
  <p:sorterViewPr>
    <p:cViewPr>
      <p:scale>
        <a:sx n="100" d="100"/>
        <a:sy n="100" d="100"/>
      </p:scale>
      <p:origin x="0" y="-234"/>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png"/></Relationships>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‹Nº›</a:t>
            </a:fld>
            <a:endParaRPr lang="en-US" dirty="0"/>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transition spd="slow">
    <p:randomBar dir="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‹Nº›</a:t>
            </a:fld>
            <a:endParaRPr lang="en-US" dirty="0"/>
          </a:p>
        </p:txBody>
      </p:sp>
    </p:spTree>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5/7/2019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‹Nº›</a:t>
            </a:fld>
            <a:endParaRPr lang="en-US" dirty="0"/>
          </a:p>
        </p:txBody>
      </p:sp>
    </p:spTree>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5/7/2019</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ransition spd="slow">
    <p:randomBar dir="vert"/>
  </p:transition>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png"/><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7.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5400" y="799125"/>
            <a:ext cx="5367403" cy="1104831"/>
          </a:xfrm>
        </p:spPr>
        <p:txBody>
          <a:bodyPr>
            <a:normAutofit/>
          </a:bodyPr>
          <a:lstStyle/>
          <a:p>
            <a:r>
              <a:rPr lang="es-MX" sz="2800" b="1" dirty="0" smtClean="0">
                <a:latin typeface="Century Gothic" panose="020B0502020202020204" pitchFamily="34" charset="0"/>
              </a:rPr>
              <a:t>OCEAN ADVENTURE</a:t>
            </a:r>
            <a:endParaRPr lang="es-ES" sz="2800" b="1" dirty="0">
              <a:latin typeface="Century Gothic" panose="020B0502020202020204" pitchFamily="34" charset="0"/>
            </a:endParaRPr>
          </a:p>
        </p:txBody>
      </p:sp>
      <p:sp>
        <p:nvSpPr>
          <p:cNvPr id="3" name="Marcador de contenido 2"/>
          <p:cNvSpPr>
            <a:spLocks noGrp="1"/>
          </p:cNvSpPr>
          <p:nvPr>
            <p:ph idx="1"/>
          </p:nvPr>
        </p:nvSpPr>
        <p:spPr>
          <a:xfrm>
            <a:off x="1295400" y="2556932"/>
            <a:ext cx="5681597" cy="3318936"/>
          </a:xfrm>
        </p:spPr>
        <p:txBody>
          <a:bodyPr>
            <a:normAutofit/>
          </a:bodyPr>
          <a:lstStyle/>
          <a:p>
            <a:pPr marL="0" indent="0" algn="ctr">
              <a:buNone/>
            </a:pPr>
            <a:r>
              <a:rPr lang="en-US" sz="1400" b="1" dirty="0" smtClean="0">
                <a:latin typeface="Century Gothic" panose="020B0502020202020204" pitchFamily="34" charset="0"/>
              </a:rPr>
              <a:t>TOUR DESCRIPTION</a:t>
            </a:r>
          </a:p>
          <a:p>
            <a:pPr algn="just"/>
            <a:r>
              <a:rPr lang="en-US" sz="1400" dirty="0">
                <a:latin typeface="Century Gothic" panose="020B0502020202020204" pitchFamily="34" charset="0"/>
              </a:rPr>
              <a:t>For this tour, we will catch a boat in an exciting route through the Pacific Ocean waters, and you will have the opportunity to enjoy the magical encounters with different sea animals you will feel your heart beat rise while watching sea turtles, rays, and the always playful dolphins jumping around from side to side.</a:t>
            </a:r>
            <a:endParaRPr lang="es-ES" sz="1400" dirty="0">
              <a:latin typeface="Century Gothic" panose="020B0502020202020204" pitchFamily="34" charset="0"/>
            </a:endParaRPr>
          </a:p>
          <a:p>
            <a:pPr algn="just"/>
            <a:r>
              <a:rPr lang="en-US" sz="1400" dirty="0">
                <a:latin typeface="Century Gothic" panose="020B0502020202020204" pitchFamily="34" charset="0"/>
              </a:rPr>
              <a:t>If you are traveling with us during the months of November through march you might have the chance of watching whales!</a:t>
            </a:r>
            <a:endParaRPr lang="es-ES" sz="1400" dirty="0">
              <a:latin typeface="Century Gothic" panose="020B0502020202020204" pitchFamily="34" charset="0"/>
            </a:endParaRPr>
          </a:p>
          <a:p>
            <a:pPr algn="just"/>
            <a:r>
              <a:rPr lang="en-US" sz="1400" dirty="0">
                <a:latin typeface="Century Gothic" panose="020B0502020202020204" pitchFamily="34" charset="0"/>
              </a:rPr>
              <a:t>This will be for sure an unforgettable moment from your visit to Puerto Escondido. </a:t>
            </a:r>
            <a:endParaRPr lang="es-ES" sz="1400" dirty="0">
              <a:latin typeface="Century Gothic" panose="020B0502020202020204" pitchFamily="34" charset="0"/>
            </a:endParaRPr>
          </a:p>
          <a:p>
            <a:pPr marL="0" indent="0" algn="just">
              <a:buNone/>
            </a:pPr>
            <a:endParaRPr lang="es-ES" dirty="0"/>
          </a:p>
        </p:txBody>
      </p:sp>
      <p:sp>
        <p:nvSpPr>
          <p:cNvPr id="4" name="Rectangle 2"/>
          <p:cNvSpPr>
            <a:spLocks noChangeArrowheads="1"/>
          </p:cNvSpPr>
          <p:nvPr/>
        </p:nvSpPr>
        <p:spPr bwMode="auto">
          <a:xfrm>
            <a:off x="7189940" y="266804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8" name="Rectángulo redondeado 7"/>
          <p:cNvSpPr/>
          <p:nvPr/>
        </p:nvSpPr>
        <p:spPr>
          <a:xfrm>
            <a:off x="7102257" y="2556932"/>
            <a:ext cx="4334006" cy="331893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b="1" dirty="0" smtClean="0">
              <a:solidFill>
                <a:srgbClr val="FF0000"/>
              </a:solidFill>
              <a:latin typeface="Century Gothic" panose="020B0502020202020204" pitchFamily="34" charset="0"/>
            </a:endParaRPr>
          </a:p>
          <a:p>
            <a:pPr algn="ctr"/>
            <a:r>
              <a:rPr lang="en-US" sz="1200" b="1" dirty="0" smtClean="0">
                <a:solidFill>
                  <a:srgbClr val="FF0000"/>
                </a:solidFill>
                <a:latin typeface="Century Gothic" panose="020B0502020202020204" pitchFamily="34" charset="0"/>
              </a:rPr>
              <a:t>Schedules</a:t>
            </a:r>
            <a:r>
              <a:rPr lang="en-US" sz="1200" b="1" dirty="0">
                <a:solidFill>
                  <a:srgbClr val="FF0000"/>
                </a:solidFill>
                <a:latin typeface="Century Gothic" panose="020B0502020202020204" pitchFamily="34" charset="0"/>
              </a:rPr>
              <a:t>: </a:t>
            </a:r>
            <a:endParaRPr lang="es-ES" sz="1200" b="1" dirty="0">
              <a:solidFill>
                <a:srgbClr val="FF0000"/>
              </a:solidFill>
              <a:latin typeface="Century Gothic" panose="020B0502020202020204" pitchFamily="34" charset="0"/>
            </a:endParaRPr>
          </a:p>
          <a:p>
            <a:r>
              <a:rPr lang="es-MX" sz="1200" b="1" dirty="0" smtClean="0">
                <a:latin typeface="Century Gothic" panose="020B0502020202020204" pitchFamily="34" charset="0"/>
              </a:rPr>
              <a:t>Departure: 7:00 AM </a:t>
            </a:r>
          </a:p>
          <a:p>
            <a:r>
              <a:rPr lang="es-MX" sz="1200" b="1" dirty="0" smtClean="0">
                <a:latin typeface="Century Gothic" panose="020B0502020202020204" pitchFamily="34" charset="0"/>
              </a:rPr>
              <a:t>Return: 10:00 AM</a:t>
            </a:r>
            <a:endParaRPr lang="es-ES" sz="1200" b="1" dirty="0">
              <a:latin typeface="Century Gothic" panose="020B0502020202020204" pitchFamily="34" charset="0"/>
            </a:endParaRPr>
          </a:p>
          <a:p>
            <a:r>
              <a:rPr lang="en-US" sz="1200" dirty="0">
                <a:latin typeface="Century Gothic" panose="020B0502020202020204" pitchFamily="34" charset="0"/>
              </a:rPr>
              <a:t> </a:t>
            </a:r>
            <a:endParaRPr lang="es-ES" sz="1200" dirty="0">
              <a:latin typeface="Century Gothic" panose="020B0502020202020204" pitchFamily="34" charset="0"/>
            </a:endParaRPr>
          </a:p>
          <a:p>
            <a:pPr algn="ctr"/>
            <a:r>
              <a:rPr lang="en-US" sz="1200" b="1" dirty="0">
                <a:solidFill>
                  <a:srgbClr val="FF0000"/>
                </a:solidFill>
                <a:latin typeface="Century Gothic" panose="020B0502020202020204" pitchFamily="34" charset="0"/>
              </a:rPr>
              <a:t>Includes:</a:t>
            </a:r>
            <a:endParaRPr lang="es-ES" sz="1200" b="1" dirty="0">
              <a:solidFill>
                <a:srgbClr val="FF0000"/>
              </a:solidFill>
              <a:latin typeface="Century Gothic" panose="020B0502020202020204" pitchFamily="34" charset="0"/>
            </a:endParaRPr>
          </a:p>
          <a:p>
            <a:r>
              <a:rPr lang="en-US" sz="1200" b="1" dirty="0">
                <a:latin typeface="Century Gothic" panose="020B0502020202020204" pitchFamily="34" charset="0"/>
              </a:rPr>
              <a:t>Land transportation    </a:t>
            </a:r>
            <a:r>
              <a:rPr lang="en-US" sz="1200" b="1" dirty="0" smtClean="0">
                <a:latin typeface="Century Gothic" panose="020B0502020202020204" pitchFamily="34" charset="0"/>
              </a:rPr>
              <a:t>Boat Ride                         Traveler insurance     Hydrating Beverage</a:t>
            </a:r>
          </a:p>
          <a:p>
            <a:r>
              <a:rPr lang="en-US" sz="1200" b="1" dirty="0" smtClean="0">
                <a:latin typeface="Century Gothic" panose="020B0502020202020204" pitchFamily="34" charset="0"/>
              </a:rPr>
              <a:t>Tour Guide</a:t>
            </a:r>
          </a:p>
          <a:p>
            <a:endParaRPr lang="es-ES" sz="1200" b="1" dirty="0">
              <a:latin typeface="Century Gothic" panose="020B0502020202020204" pitchFamily="34" charset="0"/>
            </a:endParaRPr>
          </a:p>
          <a:p>
            <a:pPr algn="ctr"/>
            <a:r>
              <a:rPr lang="en-US" sz="1200" b="1" dirty="0" smtClean="0">
                <a:solidFill>
                  <a:srgbClr val="FF0000"/>
                </a:solidFill>
                <a:latin typeface="Century Gothic" panose="020B0502020202020204" pitchFamily="34" charset="0"/>
              </a:rPr>
              <a:t>Price</a:t>
            </a:r>
            <a:endParaRPr lang="es-ES" sz="1200" b="1" dirty="0">
              <a:solidFill>
                <a:srgbClr val="FF0000"/>
              </a:solidFill>
              <a:latin typeface="Century Gothic" panose="020B0502020202020204" pitchFamily="34" charset="0"/>
            </a:endParaRPr>
          </a:p>
          <a:p>
            <a:r>
              <a:rPr lang="en-US" sz="1200" b="1" dirty="0" smtClean="0">
                <a:latin typeface="Century Gothic" panose="020B0502020202020204" pitchFamily="34" charset="0"/>
              </a:rPr>
              <a:t>$700. </a:t>
            </a:r>
            <a:r>
              <a:rPr lang="en-US" sz="1200" b="1" dirty="0">
                <a:latin typeface="Century Gothic" panose="020B0502020202020204" pitchFamily="34" charset="0"/>
              </a:rPr>
              <a:t>°° per Person   </a:t>
            </a:r>
          </a:p>
          <a:p>
            <a:r>
              <a:rPr lang="en-US" sz="1200" b="1" dirty="0">
                <a:latin typeface="Century Gothic" panose="020B0502020202020204" pitchFamily="34" charset="0"/>
              </a:rPr>
              <a:t>       </a:t>
            </a:r>
            <a:r>
              <a:rPr lang="en-US" sz="1200" dirty="0">
                <a:latin typeface="Century Gothic" panose="020B0502020202020204" pitchFamily="34" charset="0"/>
              </a:rPr>
              <a:t> </a:t>
            </a:r>
            <a:endParaRPr lang="es-ES" sz="1200" dirty="0">
              <a:latin typeface="Century Gothic" panose="020B0502020202020204" pitchFamily="34" charset="0"/>
            </a:endParaRPr>
          </a:p>
          <a:p>
            <a:pPr algn="ctr"/>
            <a:r>
              <a:rPr lang="en-US" sz="1200" b="1" dirty="0">
                <a:solidFill>
                  <a:srgbClr val="FF0000"/>
                </a:solidFill>
                <a:latin typeface="Century Gothic" panose="020B0502020202020204" pitchFamily="34" charset="0"/>
              </a:rPr>
              <a:t>What to bring</a:t>
            </a:r>
            <a:r>
              <a:rPr lang="en-US" sz="1200" b="1" dirty="0" smtClean="0">
                <a:solidFill>
                  <a:srgbClr val="FF0000"/>
                </a:solidFill>
                <a:latin typeface="Century Gothic" panose="020B0502020202020204" pitchFamily="34" charset="0"/>
              </a:rPr>
              <a:t>?</a:t>
            </a:r>
          </a:p>
          <a:p>
            <a:r>
              <a:rPr lang="es-MX" sz="1200" b="1" dirty="0">
                <a:solidFill>
                  <a:prstClr val="white"/>
                </a:solidFill>
                <a:latin typeface="Century Gothic" panose="020B0502020202020204" pitchFamily="34" charset="0"/>
              </a:rPr>
              <a:t>Bathing </a:t>
            </a:r>
            <a:r>
              <a:rPr lang="es-MX" sz="1200" b="1" dirty="0" smtClean="0">
                <a:solidFill>
                  <a:prstClr val="white"/>
                </a:solidFill>
                <a:latin typeface="Century Gothic" panose="020B0502020202020204" pitchFamily="34" charset="0"/>
              </a:rPr>
              <a:t>Suit           Sunscreen</a:t>
            </a:r>
          </a:p>
          <a:p>
            <a:r>
              <a:rPr lang="es-MX" sz="1200" b="1" dirty="0" smtClean="0">
                <a:solidFill>
                  <a:prstClr val="white"/>
                </a:solidFill>
                <a:latin typeface="Century Gothic" panose="020B0502020202020204" pitchFamily="34" charset="0"/>
              </a:rPr>
              <a:t>Sandals                 </a:t>
            </a:r>
            <a:r>
              <a:rPr lang="es-MX" sz="1200" b="1" dirty="0">
                <a:solidFill>
                  <a:prstClr val="white"/>
                </a:solidFill>
                <a:latin typeface="Century Gothic" panose="020B0502020202020204" pitchFamily="34" charset="0"/>
              </a:rPr>
              <a:t>Hat</a:t>
            </a:r>
            <a:endParaRPr lang="es-ES" sz="1200" b="1" dirty="0">
              <a:solidFill>
                <a:prstClr val="white"/>
              </a:solidFill>
              <a:latin typeface="Century Gothic" panose="020B0502020202020204" pitchFamily="34" charset="0"/>
            </a:endParaRPr>
          </a:p>
          <a:p>
            <a:r>
              <a:rPr lang="es-MX" sz="1200" b="1" dirty="0" smtClean="0">
                <a:solidFill>
                  <a:prstClr val="white"/>
                </a:solidFill>
                <a:latin typeface="Century Gothic" panose="020B0502020202020204" pitchFamily="34" charset="0"/>
              </a:rPr>
              <a:t> Towel</a:t>
            </a:r>
          </a:p>
          <a:p>
            <a:endParaRPr lang="es-ES" sz="1200" b="1" dirty="0">
              <a:solidFill>
                <a:prstClr val="white"/>
              </a:solidFill>
              <a:latin typeface="Century Gothic" panose="020B0502020202020204" pitchFamily="34" charset="0"/>
            </a:endParaRPr>
          </a:p>
          <a:p>
            <a:pPr algn="ctr"/>
            <a:endParaRPr lang="es-ES" sz="1200" b="1" dirty="0">
              <a:latin typeface="Century Gothic" panose="020B0502020202020204" pitchFamily="34" charset="0"/>
            </a:endParaRPr>
          </a:p>
        </p:txBody>
      </p:sp>
      <p:sp>
        <p:nvSpPr>
          <p:cNvPr id="10" name="Rectangle 6"/>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5" name="Rectangle 6"/>
          <p:cNvSpPr>
            <a:spLocks noChangeArrowheads="1"/>
          </p:cNvSpPr>
          <p:nvPr/>
        </p:nvSpPr>
        <p:spPr bwMode="auto">
          <a:xfrm flipV="1">
            <a:off x="8193967" y="-279405"/>
            <a:ext cx="1033388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ES"/>
          </a:p>
        </p:txBody>
      </p:sp>
      <p:pic>
        <p:nvPicPr>
          <p:cNvPr id="11" name="Imagen 10"/>
          <p:cNvPicPr>
            <a:picLocks noChangeAspect="1"/>
          </p:cNvPicPr>
          <p:nvPr/>
        </p:nvPicPr>
        <p:blipFill>
          <a:blip r:embed="rId3"/>
          <a:stretch>
            <a:fillRect/>
          </a:stretch>
        </p:blipFill>
        <p:spPr>
          <a:xfrm>
            <a:off x="3557740" y="5377633"/>
            <a:ext cx="3419257" cy="996470"/>
          </a:xfrm>
          <a:prstGeom prst="rect">
            <a:avLst/>
          </a:prstGeom>
        </p:spPr>
      </p:pic>
      <p:sp>
        <p:nvSpPr>
          <p:cNvPr id="14" name="Rectangle 7"/>
          <p:cNvSpPr>
            <a:spLocks noChangeArrowheads="1"/>
          </p:cNvSpPr>
          <p:nvPr/>
        </p:nvSpPr>
        <p:spPr bwMode="auto">
          <a:xfrm>
            <a:off x="8990469" y="621635"/>
            <a:ext cx="1029092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ES"/>
          </a:p>
        </p:txBody>
      </p:sp>
      <p:graphicFrame>
        <p:nvGraphicFramePr>
          <p:cNvPr id="15" name="Objeto 14"/>
          <p:cNvGraphicFramePr>
            <a:graphicFrameLocks noChangeAspect="1"/>
          </p:cNvGraphicFramePr>
          <p:nvPr>
            <p:extLst>
              <p:ext uri="{D42A27DB-BD31-4B8C-83A1-F6EECF244321}">
                <p14:modId xmlns:p14="http://schemas.microsoft.com/office/powerpoint/2010/main" val="3413291075"/>
              </p:ext>
            </p:extLst>
          </p:nvPr>
        </p:nvGraphicFramePr>
        <p:xfrm>
          <a:off x="7102256" y="621636"/>
          <a:ext cx="4124543" cy="1701609"/>
        </p:xfrm>
        <a:graphic>
          <a:graphicData uri="http://schemas.openxmlformats.org/presentationml/2006/ole">
            <mc:AlternateContent xmlns:mc="http://schemas.openxmlformats.org/markup-compatibility/2006">
              <mc:Choice xmlns:v="urn:schemas-microsoft-com:vml" Requires="v">
                <p:oleObj spid="_x0000_s7211" name="Imagen de mapa de bits" r:id="rId4" imgW="6904762" imgH="3142857" progId="Paint.Picture">
                  <p:embed/>
                </p:oleObj>
              </mc:Choice>
              <mc:Fallback>
                <p:oleObj name="Imagen de mapa de bits" r:id="rId4" imgW="6904762" imgH="3142857" progId="Paint.Picture">
                  <p:embed/>
                  <p:pic>
                    <p:nvPicPr>
                      <p:cNvPr id="0"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02256" y="621636"/>
                        <a:ext cx="4124543" cy="1701609"/>
                      </a:xfrm>
                      <a:prstGeom prst="rect">
                        <a:avLst/>
                      </a:prstGeom>
                      <a:noFill/>
                    </p:spPr>
                  </p:pic>
                </p:oleObj>
              </mc:Fallback>
            </mc:AlternateContent>
          </a:graphicData>
        </a:graphic>
      </p:graphicFrame>
    </p:spTree>
    <p:extLst>
      <p:ext uri="{BB962C8B-B14F-4D97-AF65-F5344CB8AC3E}">
        <p14:creationId xmlns:p14="http://schemas.microsoft.com/office/powerpoint/2010/main" val="495222441"/>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5400" y="877899"/>
            <a:ext cx="5468653" cy="1104831"/>
          </a:xfrm>
        </p:spPr>
        <p:txBody>
          <a:bodyPr>
            <a:normAutofit/>
          </a:bodyPr>
          <a:lstStyle/>
          <a:p>
            <a:r>
              <a:rPr lang="es-MX" sz="2800" b="1" dirty="0" smtClean="0">
                <a:latin typeface="Century Gothic" panose="020B0502020202020204" pitchFamily="34" charset="0"/>
              </a:rPr>
              <a:t>AVENTURA EN EL OCEANO</a:t>
            </a:r>
            <a:endParaRPr lang="es-ES" sz="2800" b="1" dirty="0">
              <a:latin typeface="Century Gothic" panose="020B0502020202020204" pitchFamily="34" charset="0"/>
            </a:endParaRPr>
          </a:p>
        </p:txBody>
      </p:sp>
      <p:sp>
        <p:nvSpPr>
          <p:cNvPr id="3" name="Marcador de contenido 2"/>
          <p:cNvSpPr>
            <a:spLocks noGrp="1"/>
          </p:cNvSpPr>
          <p:nvPr>
            <p:ph idx="1"/>
          </p:nvPr>
        </p:nvSpPr>
        <p:spPr>
          <a:xfrm>
            <a:off x="1130300" y="2422607"/>
            <a:ext cx="5806857" cy="3318936"/>
          </a:xfrm>
        </p:spPr>
        <p:txBody>
          <a:bodyPr>
            <a:normAutofit/>
          </a:bodyPr>
          <a:lstStyle/>
          <a:p>
            <a:pPr marL="0" indent="0" algn="ctr">
              <a:buNone/>
            </a:pPr>
            <a:r>
              <a:rPr lang="en-US" sz="1400" b="1" dirty="0" smtClean="0">
                <a:latin typeface="Century Gothic" panose="020B0502020202020204" pitchFamily="34" charset="0"/>
              </a:rPr>
              <a:t>DESCRIPCION DEL TOUR</a:t>
            </a:r>
          </a:p>
          <a:p>
            <a:pPr algn="just"/>
            <a:r>
              <a:rPr lang="es-ES" sz="1400" dirty="0">
                <a:latin typeface="Century Gothic" panose="020B0502020202020204" pitchFamily="34" charset="0"/>
              </a:rPr>
              <a:t>Durante este tour, te embarcaras en un emocionante recorrido por las aguas del Océano Pacifico y tendrás la oportunidad de disfrutar un mágico encuentro con estas creaturas marinas, desde nuestra lancha podrás sentir como se estremece tu corazón al ver tortugas, mantarrayas y los increíbles delfines que bailan, brincan y retozan a lado de nuestra embarcación.</a:t>
            </a:r>
          </a:p>
          <a:p>
            <a:pPr algn="just"/>
            <a:r>
              <a:rPr lang="es-ES" sz="1400" dirty="0">
                <a:latin typeface="Century Gothic" panose="020B0502020202020204" pitchFamily="34" charset="0"/>
              </a:rPr>
              <a:t>Si vienes en los meses de noviembre a marzo en este mismo tour tendrás probabilidad de ver ballenas.</a:t>
            </a:r>
          </a:p>
          <a:p>
            <a:r>
              <a:rPr lang="es-ES" sz="1400" dirty="0">
                <a:latin typeface="Century Gothic" panose="020B0502020202020204" pitchFamily="34" charset="0"/>
              </a:rPr>
              <a:t>¡Este será el momento más inolvidable de tu visita a Puerto Escondido!</a:t>
            </a:r>
          </a:p>
          <a:p>
            <a:pPr marL="0" indent="0" algn="ctr">
              <a:buNone/>
            </a:pPr>
            <a:endParaRPr lang="en-US" sz="1400" b="1" dirty="0" smtClean="0">
              <a:latin typeface="Century Gothic" panose="020B0502020202020204" pitchFamily="34" charset="0"/>
            </a:endParaRPr>
          </a:p>
        </p:txBody>
      </p:sp>
      <p:sp>
        <p:nvSpPr>
          <p:cNvPr id="4" name="Rectangle 2"/>
          <p:cNvSpPr>
            <a:spLocks noChangeArrowheads="1"/>
          </p:cNvSpPr>
          <p:nvPr/>
        </p:nvSpPr>
        <p:spPr bwMode="auto">
          <a:xfrm>
            <a:off x="7189940" y="266804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8" name="Rectángulo redondeado 7"/>
          <p:cNvSpPr/>
          <p:nvPr/>
        </p:nvSpPr>
        <p:spPr>
          <a:xfrm>
            <a:off x="7102257" y="2556932"/>
            <a:ext cx="4334006" cy="331893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rgbClr val="FF0000"/>
                </a:solidFill>
                <a:latin typeface="Century Gothic" panose="020B0502020202020204" pitchFamily="34" charset="0"/>
              </a:rPr>
              <a:t>Horario</a:t>
            </a:r>
            <a:endParaRPr lang="es-ES" sz="1200" b="1" dirty="0">
              <a:solidFill>
                <a:srgbClr val="FF0000"/>
              </a:solidFill>
              <a:latin typeface="Century Gothic" panose="020B0502020202020204" pitchFamily="34" charset="0"/>
            </a:endParaRPr>
          </a:p>
          <a:p>
            <a:r>
              <a:rPr lang="en-US" sz="1200" b="1" dirty="0" smtClean="0">
                <a:latin typeface="Century Gothic" panose="020B0502020202020204" pitchFamily="34" charset="0"/>
              </a:rPr>
              <a:t>Salida: 6:50 AM </a:t>
            </a:r>
          </a:p>
          <a:p>
            <a:r>
              <a:rPr lang="en-US" sz="1200" b="1" dirty="0" smtClean="0">
                <a:latin typeface="Century Gothic" panose="020B0502020202020204" pitchFamily="34" charset="0"/>
              </a:rPr>
              <a:t>Retorno: 10:00 AM</a:t>
            </a:r>
            <a:endParaRPr lang="es-ES" sz="1200" b="1" dirty="0" smtClean="0">
              <a:latin typeface="Century Gothic" panose="020B0502020202020204" pitchFamily="34" charset="0"/>
            </a:endParaRPr>
          </a:p>
          <a:p>
            <a:r>
              <a:rPr lang="en-US" sz="1200" dirty="0">
                <a:latin typeface="Century Gothic" panose="020B0502020202020204" pitchFamily="34" charset="0"/>
              </a:rPr>
              <a:t> </a:t>
            </a:r>
            <a:endParaRPr lang="es-ES" sz="1200" dirty="0">
              <a:latin typeface="Century Gothic" panose="020B0502020202020204" pitchFamily="34" charset="0"/>
            </a:endParaRPr>
          </a:p>
          <a:p>
            <a:pPr algn="ctr"/>
            <a:r>
              <a:rPr lang="en-US" sz="1200" b="1" dirty="0" smtClean="0">
                <a:solidFill>
                  <a:srgbClr val="FF0000"/>
                </a:solidFill>
                <a:latin typeface="Century Gothic" panose="020B0502020202020204" pitchFamily="34" charset="0"/>
              </a:rPr>
              <a:t>Incluye:</a:t>
            </a:r>
            <a:endParaRPr lang="es-ES" sz="1200" b="1" dirty="0" smtClean="0">
              <a:solidFill>
                <a:srgbClr val="FF0000"/>
              </a:solidFill>
              <a:latin typeface="Century Gothic" panose="020B0502020202020204" pitchFamily="34" charset="0"/>
            </a:endParaRPr>
          </a:p>
          <a:p>
            <a:r>
              <a:rPr lang="en-US" sz="1200" b="1" dirty="0" smtClean="0">
                <a:latin typeface="Century Gothic" panose="020B0502020202020204" pitchFamily="34" charset="0"/>
              </a:rPr>
              <a:t>Transportación Terrestre     Embarcacion</a:t>
            </a:r>
          </a:p>
          <a:p>
            <a:r>
              <a:rPr lang="en-US" sz="1200" b="1" dirty="0" smtClean="0">
                <a:latin typeface="Century Gothic" panose="020B0502020202020204" pitchFamily="34" charset="0"/>
              </a:rPr>
              <a:t>Guía de Turistas                  Aguas Hidratantes                  Seguro de Viajero               Visor</a:t>
            </a:r>
            <a:endParaRPr lang="es-ES" sz="1200" b="1" dirty="0" smtClean="0">
              <a:latin typeface="Century Gothic" panose="020B0502020202020204" pitchFamily="34" charset="0"/>
            </a:endParaRPr>
          </a:p>
          <a:p>
            <a:endParaRPr lang="es-ES" sz="1200" b="1" dirty="0">
              <a:latin typeface="Century Gothic" panose="020B0502020202020204" pitchFamily="34" charset="0"/>
            </a:endParaRPr>
          </a:p>
          <a:p>
            <a:pPr algn="ctr"/>
            <a:r>
              <a:rPr lang="en-US" sz="1200" b="1" dirty="0" smtClean="0">
                <a:solidFill>
                  <a:srgbClr val="FF0000"/>
                </a:solidFill>
                <a:latin typeface="Century Gothic" panose="020B0502020202020204" pitchFamily="34" charset="0"/>
              </a:rPr>
              <a:t>Precio</a:t>
            </a:r>
            <a:endParaRPr lang="es-ES" sz="1200" b="1" dirty="0">
              <a:solidFill>
                <a:srgbClr val="FF0000"/>
              </a:solidFill>
              <a:latin typeface="Century Gothic" panose="020B0502020202020204" pitchFamily="34" charset="0"/>
            </a:endParaRPr>
          </a:p>
          <a:p>
            <a:r>
              <a:rPr lang="en-US" sz="1200" b="1" dirty="0" smtClean="0">
                <a:latin typeface="Century Gothic" panose="020B0502020202020204" pitchFamily="34" charset="0"/>
              </a:rPr>
              <a:t>$700 </a:t>
            </a:r>
            <a:r>
              <a:rPr lang="en-US" sz="1200" b="1" dirty="0">
                <a:latin typeface="Century Gothic" panose="020B0502020202020204" pitchFamily="34" charset="0"/>
              </a:rPr>
              <a:t>°° </a:t>
            </a:r>
            <a:r>
              <a:rPr lang="en-US" sz="1200" b="1" dirty="0" smtClean="0">
                <a:latin typeface="Century Gothic" panose="020B0502020202020204" pitchFamily="34" charset="0"/>
              </a:rPr>
              <a:t>Por Persona</a:t>
            </a:r>
            <a:endParaRPr lang="en-US" sz="1200" b="1" dirty="0">
              <a:latin typeface="Century Gothic" panose="020B0502020202020204" pitchFamily="34" charset="0"/>
            </a:endParaRPr>
          </a:p>
          <a:p>
            <a:r>
              <a:rPr lang="en-US" sz="1200" b="1" dirty="0">
                <a:latin typeface="Century Gothic" panose="020B0502020202020204" pitchFamily="34" charset="0"/>
              </a:rPr>
              <a:t>       </a:t>
            </a:r>
            <a:r>
              <a:rPr lang="en-US" sz="1200" dirty="0">
                <a:latin typeface="Century Gothic" panose="020B0502020202020204" pitchFamily="34" charset="0"/>
              </a:rPr>
              <a:t> </a:t>
            </a:r>
            <a:endParaRPr lang="es-ES" sz="1200" dirty="0">
              <a:latin typeface="Century Gothic" panose="020B0502020202020204" pitchFamily="34" charset="0"/>
            </a:endParaRPr>
          </a:p>
          <a:p>
            <a:pPr algn="ctr"/>
            <a:r>
              <a:rPr lang="en-US" sz="1200" b="1" dirty="0" smtClean="0">
                <a:solidFill>
                  <a:srgbClr val="FF0000"/>
                </a:solidFill>
                <a:latin typeface="Century Gothic" panose="020B0502020202020204" pitchFamily="34" charset="0"/>
              </a:rPr>
              <a:t>Recomendaciones</a:t>
            </a:r>
            <a:endParaRPr lang="es-ES" sz="1200" dirty="0">
              <a:solidFill>
                <a:srgbClr val="FF0000"/>
              </a:solidFill>
              <a:latin typeface="Century Gothic" panose="020B0502020202020204" pitchFamily="34" charset="0"/>
            </a:endParaRPr>
          </a:p>
          <a:p>
            <a:r>
              <a:rPr lang="en-US" sz="1200" b="1" dirty="0" smtClean="0">
                <a:latin typeface="Century Gothic" panose="020B0502020202020204" pitchFamily="34" charset="0"/>
              </a:rPr>
              <a:t>Traje de Baño            Bloqueador</a:t>
            </a:r>
            <a:endParaRPr lang="es-ES" sz="1200" b="1" dirty="0">
              <a:latin typeface="Century Gothic" panose="020B0502020202020204" pitchFamily="34" charset="0"/>
            </a:endParaRPr>
          </a:p>
          <a:p>
            <a:r>
              <a:rPr lang="en-US" sz="1200" b="1" dirty="0" smtClean="0">
                <a:latin typeface="Century Gothic" panose="020B0502020202020204" pitchFamily="34" charset="0"/>
              </a:rPr>
              <a:t>Toalla                         Sombrero</a:t>
            </a:r>
          </a:p>
          <a:p>
            <a:endParaRPr lang="es-ES" sz="1200" b="1" dirty="0">
              <a:latin typeface="Century Gothic" panose="020B0502020202020204" pitchFamily="34" charset="0"/>
            </a:endParaRPr>
          </a:p>
          <a:p>
            <a:pPr algn="ctr"/>
            <a:endParaRPr lang="es-ES" sz="1200" b="1" dirty="0">
              <a:latin typeface="Century Gothic" panose="020B0502020202020204" pitchFamily="34" charset="0"/>
            </a:endParaRPr>
          </a:p>
        </p:txBody>
      </p:sp>
      <p:sp>
        <p:nvSpPr>
          <p:cNvPr id="10" name="Rectangle 6"/>
          <p:cNvSpPr>
            <a:spLocks noChangeArrowheads="1"/>
          </p:cNvSpPr>
          <p:nvPr/>
        </p:nvSpPr>
        <p:spPr bwMode="auto">
          <a:xfrm>
            <a:off x="-165100" y="-1343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12" name="Rectangle 8"/>
          <p:cNvSpPr>
            <a:spLocks noChangeArrowheads="1"/>
          </p:cNvSpPr>
          <p:nvPr/>
        </p:nvSpPr>
        <p:spPr bwMode="auto">
          <a:xfrm>
            <a:off x="3535078" y="5143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graphicFrame>
        <p:nvGraphicFramePr>
          <p:cNvPr id="11" name="Objeto 10"/>
          <p:cNvGraphicFramePr>
            <a:graphicFrameLocks noChangeAspect="1"/>
          </p:cNvGraphicFramePr>
          <p:nvPr>
            <p:extLst>
              <p:ext uri="{D42A27DB-BD31-4B8C-83A1-F6EECF244321}">
                <p14:modId xmlns:p14="http://schemas.microsoft.com/office/powerpoint/2010/main" val="494912182"/>
              </p:ext>
            </p:extLst>
          </p:nvPr>
        </p:nvGraphicFramePr>
        <p:xfrm>
          <a:off x="7102256" y="621636"/>
          <a:ext cx="4124543" cy="1701609"/>
        </p:xfrm>
        <a:graphic>
          <a:graphicData uri="http://schemas.openxmlformats.org/presentationml/2006/ole">
            <mc:AlternateContent xmlns:mc="http://schemas.openxmlformats.org/markup-compatibility/2006">
              <mc:Choice xmlns:v="urn:schemas-microsoft-com:vml" Requires="v">
                <p:oleObj spid="_x0000_s12310" name="Imagen de mapa de bits" r:id="rId3" imgW="6904762" imgH="3142857" progId="Paint.Picture">
                  <p:embed/>
                </p:oleObj>
              </mc:Choice>
              <mc:Fallback>
                <p:oleObj name="Imagen de mapa de bits" r:id="rId3" imgW="6904762" imgH="3142857" progId="Paint.Pictur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02256" y="621636"/>
                        <a:ext cx="4124543" cy="1701609"/>
                      </a:xfrm>
                      <a:prstGeom prst="rect">
                        <a:avLst/>
                      </a:prstGeom>
                      <a:noFill/>
                    </p:spPr>
                  </p:pic>
                </p:oleObj>
              </mc:Fallback>
            </mc:AlternateContent>
          </a:graphicData>
        </a:graphic>
      </p:graphicFrame>
      <p:pic>
        <p:nvPicPr>
          <p:cNvPr id="5" name="Imagen 4"/>
          <p:cNvPicPr>
            <a:picLocks noChangeAspect="1"/>
          </p:cNvPicPr>
          <p:nvPr/>
        </p:nvPicPr>
        <p:blipFill>
          <a:blip r:embed="rId5"/>
          <a:stretch>
            <a:fillRect/>
          </a:stretch>
        </p:blipFill>
        <p:spPr>
          <a:xfrm>
            <a:off x="2985716" y="5246561"/>
            <a:ext cx="4116540" cy="989964"/>
          </a:xfrm>
          <a:prstGeom prst="rect">
            <a:avLst/>
          </a:prstGeom>
        </p:spPr>
      </p:pic>
    </p:spTree>
    <p:extLst>
      <p:ext uri="{BB962C8B-B14F-4D97-AF65-F5344CB8AC3E}">
        <p14:creationId xmlns:p14="http://schemas.microsoft.com/office/powerpoint/2010/main" val="2008515986"/>
      </p:ext>
    </p:extLst>
  </p:cSld>
  <p:clrMapOvr>
    <a:masterClrMapping/>
  </p:clrMapOvr>
  <p:transition spd="slow">
    <p:randomBar dir="vert"/>
  </p:transition>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ánico">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docProps/app.xml><?xml version="1.0" encoding="utf-8"?>
<Properties xmlns="http://schemas.openxmlformats.org/officeDocument/2006/extended-properties" xmlns:vt="http://schemas.openxmlformats.org/officeDocument/2006/docPropsVTypes">
  <Template>Organic</Template>
  <TotalTime>2608</TotalTime>
  <Words>221</Words>
  <Application>Microsoft Office PowerPoint</Application>
  <PresentationFormat>Panorámica</PresentationFormat>
  <Paragraphs>40</Paragraphs>
  <Slides>2</Slides>
  <Notes>0</Notes>
  <HiddenSlides>0</HiddenSlides>
  <MMClips>0</MMClips>
  <ScaleCrop>false</ScaleCrop>
  <HeadingPairs>
    <vt:vector size="8" baseType="variant">
      <vt:variant>
        <vt:lpstr>Fuentes usadas</vt:lpstr>
      </vt:variant>
      <vt:variant>
        <vt:i4>3</vt:i4>
      </vt:variant>
      <vt:variant>
        <vt:lpstr>Tema</vt:lpstr>
      </vt:variant>
      <vt:variant>
        <vt:i4>1</vt:i4>
      </vt:variant>
      <vt:variant>
        <vt:lpstr>Servidores OLE incrustados</vt:lpstr>
      </vt:variant>
      <vt:variant>
        <vt:i4>1</vt:i4>
      </vt:variant>
      <vt:variant>
        <vt:lpstr>Títulos de diapositiva</vt:lpstr>
      </vt:variant>
      <vt:variant>
        <vt:i4>2</vt:i4>
      </vt:variant>
    </vt:vector>
  </HeadingPairs>
  <TitlesOfParts>
    <vt:vector size="7" baseType="lpstr">
      <vt:lpstr>Arial</vt:lpstr>
      <vt:lpstr>Century Gothic</vt:lpstr>
      <vt:lpstr>Garamond</vt:lpstr>
      <vt:lpstr>Orgánico</vt:lpstr>
      <vt:lpstr>Imagen de mapa de bits</vt:lpstr>
      <vt:lpstr>OCEAN ADVENTURE</vt:lpstr>
      <vt:lpstr>AVENTURA EN EL OCEANO</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TOURIST GUIDE</dc:title>
  <dc:creator>Mike Fierro</dc:creator>
  <cp:lastModifiedBy>Mike Fierro</cp:lastModifiedBy>
  <cp:revision>89</cp:revision>
  <dcterms:created xsi:type="dcterms:W3CDTF">2019-04-11T00:54:13Z</dcterms:created>
  <dcterms:modified xsi:type="dcterms:W3CDTF">2019-05-07T17:20:14Z</dcterms:modified>
</cp:coreProperties>
</file>